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3" r:id="rId3"/>
    <p:sldId id="274" r:id="rId4"/>
    <p:sldId id="275" r:id="rId5"/>
    <p:sldId id="276" r:id="rId6"/>
    <p:sldId id="277" r:id="rId7"/>
    <p:sldId id="278" r:id="rId8"/>
    <p:sldId id="279" r:id="rId9"/>
    <p:sldId id="280" r:id="rId10"/>
    <p:sldId id="272" r:id="rId11"/>
    <p:sldId id="281"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8418" autoAdjust="0"/>
  </p:normalViewPr>
  <p:slideViewPr>
    <p:cSldViewPr snapToGrid="0">
      <p:cViewPr varScale="1">
        <p:scale>
          <a:sx n="78" d="100"/>
          <a:sy n="78"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Financial Data is everywhere. With computing power of AI/ML, we can use that data to help us make calculated and low risk investment decisions.</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stock market price or the train schedule, or a airport flight information, or anything we see change in real time is data streaming.</a:t>
            </a:r>
          </a:p>
          <a:p>
            <a:endParaRPr lang="en-US" dirty="0"/>
          </a:p>
          <a:p>
            <a:pPr algn="l"/>
            <a:r>
              <a:rPr lang="en-US" b="0" i="0" dirty="0">
                <a:solidFill>
                  <a:srgbClr val="374151"/>
                </a:solidFill>
                <a:effectLst/>
                <a:latin typeface="Söhne"/>
              </a:rPr>
              <a:t>Data streaming is the process of continuously transferring and processing large volumes of data in real-time. </a:t>
            </a:r>
          </a:p>
          <a:p>
            <a:pPr algn="l"/>
            <a:r>
              <a:rPr lang="en-US" b="0" i="0" dirty="0">
                <a:solidFill>
                  <a:srgbClr val="374151"/>
                </a:solidFill>
                <a:effectLst/>
                <a:latin typeface="Söhne"/>
              </a:rPr>
              <a:t>It involves sending data from a source to one or more destinations, such as a data warehouse or an application, as a continuous flow of small, incremental updates rather than as a batch of data.</a:t>
            </a:r>
          </a:p>
          <a:p>
            <a:pPr algn="l"/>
            <a:r>
              <a:rPr lang="en-US" b="0" i="0" dirty="0">
                <a:solidFill>
                  <a:srgbClr val="374151"/>
                </a:solidFill>
                <a:effectLst/>
                <a:latin typeface="Söhne"/>
              </a:rPr>
              <a:t>Data streaming technology enables data to be processed in real-time, allowing for faster and more efficient decision-making. </a:t>
            </a:r>
          </a:p>
          <a:p>
            <a:pPr algn="l"/>
            <a:r>
              <a:rPr lang="en-US" b="0" i="0" dirty="0">
                <a:solidFill>
                  <a:srgbClr val="374151"/>
                </a:solidFill>
                <a:effectLst/>
                <a:latin typeface="Söhne"/>
              </a:rPr>
              <a:t>Data streams can come from a variety of sources, including social media platforms, Internet of Things (IoT) devices, financial markets, and website analytics.</a:t>
            </a:r>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227375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streaming is important for businesses because in a competitive  data driven environment, business can:</a:t>
            </a:r>
          </a:p>
          <a:p>
            <a:endParaRPr lang="en-US" dirty="0"/>
          </a:p>
          <a:p>
            <a:r>
              <a:rPr lang="en-US" dirty="0"/>
              <a:t>1. Real-time insights: Businesses can analyze data in real-time providing them the ability to make accurate decisions. For example, your bank texting you about your account.</a:t>
            </a:r>
          </a:p>
          <a:p>
            <a:r>
              <a:rPr lang="en-US" dirty="0"/>
              <a:t>2. Faster response time: Businesses can respond faster to what ever eventualities providing them with gaining customer confidence.</a:t>
            </a:r>
          </a:p>
          <a:p>
            <a:r>
              <a:rPr lang="en-US" dirty="0"/>
              <a:t>3. Predictive analytics: With real, time-based data, business can employ algorithms to help them make predictions.</a:t>
            </a:r>
          </a:p>
          <a:p>
            <a:r>
              <a:rPr lang="en-US" dirty="0"/>
              <a:t>4. Improved efficiency: Businesses gain efficiency by automating repetitive procedures or visibility into their processes and identify bottlenecks, reduce down time and improve overall operational efficiency. </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407214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There are various data streaming technologies available, including Apache Kafka, Apache Spark Streaming, and Apache </a:t>
            </a:r>
            <a:r>
              <a:rPr lang="en-US" b="0" i="0" dirty="0" err="1">
                <a:solidFill>
                  <a:srgbClr val="374151"/>
                </a:solidFill>
                <a:effectLst/>
                <a:latin typeface="Söhne"/>
              </a:rPr>
              <a:t>Flink</a:t>
            </a:r>
            <a:r>
              <a:rPr lang="en-US" b="0" i="0" dirty="0">
                <a:solidFill>
                  <a:srgbClr val="374151"/>
                </a:solidFill>
                <a:effectLst/>
                <a:latin typeface="Söhne"/>
              </a:rPr>
              <a:t>. These tools provide features such as fault tolerance, scalability, and real-time data processing, making them popular choices for building data-intensive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264306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The purpose </a:t>
            </a:r>
            <a:r>
              <a:rPr lang="en-US" b="0" i="0" dirty="0">
                <a:solidFill>
                  <a:srgbClr val="374151"/>
                </a:solidFill>
                <a:effectLst/>
                <a:latin typeface="Söhne"/>
              </a:rPr>
              <a:t>of this presentation is to demonstrate live data streaming using </a:t>
            </a:r>
            <a:r>
              <a:rPr lang="en-US" b="0" i="0">
                <a:solidFill>
                  <a:srgbClr val="374151"/>
                </a:solidFill>
                <a:effectLst/>
                <a:latin typeface="Söhne"/>
              </a:rPr>
              <a:t>Apache Kafka and learn .</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5</a:t>
            </a:fld>
            <a:endParaRPr lang="en-US"/>
          </a:p>
        </p:txBody>
      </p:sp>
    </p:spTree>
    <p:extLst>
      <p:ext uri="{BB962C8B-B14F-4D97-AF65-F5344CB8AC3E}">
        <p14:creationId xmlns:p14="http://schemas.microsoft.com/office/powerpoint/2010/main" val="51910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producers are the source of data. It can be an IoT sensor, some files that appear somewhere in the cloud, or data being scraped from a web site(i.e., </a:t>
            </a:r>
            <a:r>
              <a:rPr lang="en-US" b="0" i="0" dirty="0" err="1">
                <a:solidFill>
                  <a:srgbClr val="374151"/>
                </a:solidFill>
                <a:effectLst/>
                <a:latin typeface="Söhne"/>
              </a:rPr>
              <a:t>yFinance</a:t>
            </a:r>
            <a:r>
              <a:rPr lang="en-US" b="0" i="0" dirty="0">
                <a:solidFill>
                  <a:srgbClr val="374151"/>
                </a:solidFill>
                <a:effectLst/>
                <a:latin typeface="Söhne"/>
              </a:rPr>
              <a:t> provide live and historical stock data). The stream processors and connectors work under the hood. They are responsible for network communication and the processing of streams respectively. Streams are processed in such a fashion as to allow for efficient and reliable transmission of data. The consumers are applications that process the data from producers. As noted before, they can perform a wide variety of functions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199362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Apache Kafka runs in Linux environment. It can run in the cloud such as AWS and google cloud. Here, it is running on a local </a:t>
            </a:r>
            <a:r>
              <a:rPr lang="en-US" b="0" i="0" dirty="0" err="1">
                <a:solidFill>
                  <a:srgbClr val="374151"/>
                </a:solidFill>
                <a:effectLst/>
                <a:latin typeface="Söhne"/>
              </a:rPr>
              <a:t>linux</a:t>
            </a:r>
            <a:r>
              <a:rPr lang="en-US" b="0" i="0" dirty="0">
                <a:solidFill>
                  <a:srgbClr val="374151"/>
                </a:solidFill>
                <a:effectLst/>
                <a:latin typeface="Söhne"/>
              </a:rPr>
              <a:t> server with Ubuntu </a:t>
            </a:r>
            <a:r>
              <a:rPr lang="en-US" b="0" i="0" dirty="0" err="1">
                <a:solidFill>
                  <a:srgbClr val="374151"/>
                </a:solidFill>
                <a:effectLst/>
                <a:latin typeface="Söhne"/>
              </a:rPr>
              <a:t>linux</a:t>
            </a:r>
            <a:r>
              <a:rPr lang="en-US" b="0" i="0" dirty="0">
                <a:solidFill>
                  <a:srgbClr val="374151"/>
                </a:solidFill>
                <a:effectLst/>
                <a:latin typeface="Söhne"/>
              </a:rPr>
              <a:t>. The bin folder hold the shell scripts to perform various functions The </a:t>
            </a:r>
            <a:r>
              <a:rPr lang="en-US" b="0" i="0" dirty="0" err="1">
                <a:solidFill>
                  <a:srgbClr val="374151"/>
                </a:solidFill>
                <a:effectLst/>
                <a:latin typeface="Söhne"/>
              </a:rPr>
              <a:t>kafka</a:t>
            </a:r>
            <a:r>
              <a:rPr lang="en-US" b="0" i="0" dirty="0">
                <a:solidFill>
                  <a:srgbClr val="374151"/>
                </a:solidFill>
                <a:effectLst/>
                <a:latin typeface="Söhne"/>
              </a:rPr>
              <a:t> server start  and stop as well as zookeeper start and stop are to start the server and the zookeeper. Other functions such as </a:t>
            </a:r>
            <a:r>
              <a:rPr lang="en-US" b="0" i="0" dirty="0" err="1">
                <a:solidFill>
                  <a:srgbClr val="374151"/>
                </a:solidFill>
                <a:effectLst/>
                <a:latin typeface="Söhne"/>
              </a:rPr>
              <a:t>kafka</a:t>
            </a:r>
            <a:r>
              <a:rPr lang="en-US" b="0" i="0" dirty="0">
                <a:solidFill>
                  <a:srgbClr val="374151"/>
                </a:solidFill>
                <a:effectLst/>
                <a:latin typeface="Söhne"/>
              </a:rPr>
              <a:t>-topic  allow us to create topics, send and receive to/from topic from the command line. We will use python to perform these functions.</a:t>
            </a:r>
          </a:p>
          <a:p>
            <a:endParaRPr lang="en-US" b="0" i="0" dirty="0">
              <a:solidFill>
                <a:srgbClr val="374151"/>
              </a:solidFill>
              <a:effectLst/>
              <a:latin typeface="Söhne"/>
            </a:endParaRPr>
          </a:p>
          <a:p>
            <a:r>
              <a:rPr lang="en-US" b="0" i="0" dirty="0">
                <a:solidFill>
                  <a:srgbClr val="374151"/>
                </a:solidFill>
                <a:effectLst/>
                <a:latin typeface="Söhne"/>
              </a:rPr>
              <a:t>The config folder has all the configuration files for servers and background services. The data directory for server and zookeeper contain log files and other related files.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7</a:t>
            </a:fld>
            <a:endParaRPr lang="en-US"/>
          </a:p>
        </p:txBody>
      </p:sp>
    </p:spTree>
    <p:extLst>
      <p:ext uri="{BB962C8B-B14F-4D97-AF65-F5344CB8AC3E}">
        <p14:creationId xmlns:p14="http://schemas.microsoft.com/office/powerpoint/2010/main" val="200929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Apache Kafka server, which is a part of the Apache Kafka platform, is responsible for managing the distribution and storage of data across the Kafka cluster.</a:t>
            </a:r>
          </a:p>
          <a:p>
            <a:endParaRPr lang="en-US" b="0" i="0" dirty="0">
              <a:solidFill>
                <a:srgbClr val="374151"/>
              </a:solidFill>
              <a:effectLst/>
              <a:latin typeface="Söhne"/>
            </a:endParaRPr>
          </a:p>
          <a:p>
            <a:r>
              <a:rPr lang="en-US" b="0" i="0" dirty="0">
                <a:solidFill>
                  <a:srgbClr val="374151"/>
                </a:solidFill>
                <a:effectLst/>
                <a:latin typeface="Söhne"/>
              </a:rPr>
              <a:t>Apache Kafka uses </a:t>
            </a:r>
            <a:r>
              <a:rPr lang="en-US" b="0" i="0" dirty="0" err="1">
                <a:solidFill>
                  <a:srgbClr val="374151"/>
                </a:solidFill>
                <a:effectLst/>
                <a:latin typeface="Söhne"/>
              </a:rPr>
              <a:t>ZooKeeper</a:t>
            </a:r>
            <a:r>
              <a:rPr lang="en-US" b="0" i="0" dirty="0">
                <a:solidFill>
                  <a:srgbClr val="374151"/>
                </a:solidFill>
                <a:effectLst/>
                <a:latin typeface="Söhne"/>
              </a:rPr>
              <a:t>, a distributed coordination service, to manage the configuration, synchronization, and group membership of Kafka brokers in a cluster.</a:t>
            </a:r>
          </a:p>
          <a:p>
            <a:endParaRPr lang="en-US" b="0" i="0" dirty="0">
              <a:solidFill>
                <a:srgbClr val="374151"/>
              </a:solidFill>
              <a:effectLst/>
              <a:latin typeface="Söhne"/>
            </a:endParaRPr>
          </a:p>
          <a:p>
            <a:r>
              <a:rPr lang="en-US" b="0" i="0" dirty="0">
                <a:solidFill>
                  <a:srgbClr val="374151"/>
                </a:solidFill>
                <a:effectLst/>
                <a:latin typeface="Söhne"/>
              </a:rPr>
              <a:t>In Apache Kafka, a topic is a category or feed name to which messages are published. A topic is identified by its name and can be thought of as a logical entity or a message stream.</a:t>
            </a:r>
          </a:p>
          <a:p>
            <a:endParaRPr lang="en-US" b="0" i="0" dirty="0">
              <a:solidFill>
                <a:srgbClr val="374151"/>
              </a:solidFill>
              <a:effectLst/>
              <a:latin typeface="Söhne"/>
            </a:endParaRPr>
          </a:p>
          <a:p>
            <a:r>
              <a:rPr lang="en-US" b="0" i="0" dirty="0">
                <a:solidFill>
                  <a:srgbClr val="374151"/>
                </a:solidFill>
                <a:effectLst/>
                <a:latin typeface="Söhne"/>
              </a:rPr>
              <a:t>Messages are sent to a Kafka cluster and are stored in partitions within a topic. Each partition is an ordered, immutable sequence of messages that can be processed independently of other partitions.</a:t>
            </a:r>
          </a:p>
          <a:p>
            <a:endParaRPr lang="en-US" b="0" i="0" dirty="0">
              <a:solidFill>
                <a:srgbClr val="374151"/>
              </a:solidFill>
              <a:effectLst/>
              <a:latin typeface="Söhne"/>
            </a:endParaRPr>
          </a:p>
          <a:p>
            <a:r>
              <a:rPr lang="en-US" b="0" i="0" dirty="0">
                <a:solidFill>
                  <a:srgbClr val="374151"/>
                </a:solidFill>
                <a:effectLst/>
                <a:latin typeface="Söhne"/>
              </a:rPr>
              <a:t>Topics are created and managed by the Kafka cluster, and messages can be produced to and consumed from one or more topics by various applications or systems.</a:t>
            </a:r>
          </a:p>
          <a:p>
            <a:endParaRPr lang="en-US" b="0" i="0" dirty="0">
              <a:solidFill>
                <a:srgbClr val="374151"/>
              </a:solidFill>
              <a:effectLst/>
              <a:latin typeface="Söhne"/>
            </a:endParaRPr>
          </a:p>
          <a:p>
            <a:r>
              <a:rPr lang="en-US" b="0" i="0" dirty="0">
                <a:solidFill>
                  <a:srgbClr val="374151"/>
                </a:solidFill>
                <a:effectLst/>
                <a:latin typeface="Söhne"/>
              </a:rPr>
              <a:t>Topics can have multiple consumers, and each consumer can read messages from one or more partitions of a topic. Additionally, topics can be replicated across multiple brokers to provide fault tolerance and high availability.</a:t>
            </a:r>
          </a:p>
          <a:p>
            <a:endParaRPr lang="en-US" b="0" i="0" dirty="0">
              <a:solidFill>
                <a:srgbClr val="374151"/>
              </a:solidFill>
              <a:effectLst/>
              <a:latin typeface="Söhne"/>
            </a:endParaRPr>
          </a:p>
          <a:p>
            <a:r>
              <a:rPr lang="en-US" b="0" i="0" dirty="0">
                <a:solidFill>
                  <a:srgbClr val="374151"/>
                </a:solidFill>
                <a:effectLst/>
                <a:latin typeface="Söhne"/>
              </a:rPr>
              <a:t>Overall, topics in Kafka provide a way to organize and manage the flow of messages in a distributed system. By using topics, developers can ensure that messages are delivered to the appropriate consumers and that they are processed in the order in which they were received.</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272326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are now going to show you a demonstration.</a:t>
            </a:r>
          </a:p>
          <a:p>
            <a:endParaRPr lang="en-US" b="0" i="0" dirty="0">
              <a:solidFill>
                <a:srgbClr val="374151"/>
              </a:solidFill>
              <a:effectLst/>
              <a:latin typeface="Söhne"/>
            </a:endParaRPr>
          </a:p>
          <a:p>
            <a:r>
              <a:rPr lang="en-US" b="0" i="0" dirty="0">
                <a:solidFill>
                  <a:srgbClr val="374151"/>
                </a:solidFill>
                <a:effectLst/>
                <a:latin typeface="Söhne"/>
              </a:rPr>
              <a:t>In the next video clip, we will show you the </a:t>
            </a:r>
            <a:r>
              <a:rPr lang="en-US" b="0" i="0" dirty="0" err="1">
                <a:solidFill>
                  <a:srgbClr val="374151"/>
                </a:solidFill>
                <a:effectLst/>
                <a:latin typeface="Söhne"/>
              </a:rPr>
              <a:t>Apach</a:t>
            </a:r>
            <a:r>
              <a:rPr lang="en-US" b="0" i="0" dirty="0">
                <a:solidFill>
                  <a:srgbClr val="374151"/>
                </a:solidFill>
                <a:effectLst/>
                <a:latin typeface="Söhne"/>
              </a:rPr>
              <a:t> Kafka environment. Show you the python code for two producers and several consumers. One producer sends live, stock data and the other sends flight information read from csv files. The consumer of each display stock data and flight information, respectively.</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168853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5/1/2023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5/1/2023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tock exchange numbers">
            <a:extLst>
              <a:ext uri="{FF2B5EF4-FFF2-40B4-BE49-F238E27FC236}">
                <a16:creationId xmlns:a16="http://schemas.microsoft.com/office/drawing/2014/main" id="{1E684C4D-504A-9C47-D4C4-EB94123A87D9}"/>
              </a:ext>
            </a:extLst>
          </p:cNvPr>
          <p:cNvPicPr>
            <a:picLocks noChangeAspect="1"/>
          </p:cNvPicPr>
          <p:nvPr/>
        </p:nvPicPr>
        <p:blipFill rotWithShape="1">
          <a:blip r:embed="rId3"/>
          <a:srcRect t="15730"/>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2">
            <a:extLst>
              <a:ext uri="{FF2B5EF4-FFF2-40B4-BE49-F238E27FC236}">
                <a16:creationId xmlns:a16="http://schemas.microsoft.com/office/drawing/2014/main" id="{7AF8DCD2-76ED-779C-14EA-1878EF0A04BB}"/>
              </a:ext>
            </a:extLst>
          </p:cNvPr>
          <p:cNvSpPr>
            <a:spLocks noGrp="1" noChangeArrowheads="1"/>
          </p:cNvSpPr>
          <p:nvPr>
            <p:ph type="title"/>
          </p:nvPr>
        </p:nvSpPr>
        <p:spPr bwMode="auto">
          <a:xfrm>
            <a:off x="404553" y="3091928"/>
            <a:ext cx="9078562" cy="2387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6600" b="0" i="0" u="none" strike="noStrike" cap="none" normalizeH="0" baseline="0">
                <a:ln>
                  <a:noFill/>
                </a:ln>
                <a:effectLst/>
              </a:rPr>
              <a:t>Real-Time Big Data Streaming with Kafka</a:t>
            </a:r>
          </a:p>
        </p:txBody>
      </p:sp>
      <p:sp>
        <p:nvSpPr>
          <p:cNvPr id="28" name="Rectangle: Rounded Corners 2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6420-C4FC-84C1-8E35-67516B78C04F}"/>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5D8A8D69-D64D-93C2-4437-572CEE3E0F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87940278"/>
      </p:ext>
    </p:extLst>
  </p:cSld>
  <p:clrMapOvr>
    <a:masterClrMapping/>
  </p:clrMapOvr>
  <mc:AlternateContent xmlns:mc="http://schemas.openxmlformats.org/markup-compatibility/2006" xmlns:p14="http://schemas.microsoft.com/office/powerpoint/2010/main">
    <mc:Choice Requires="p14">
      <p:transition spd="slow" p14:dur="2000" advTm="21873"/>
    </mc:Choice>
    <mc:Fallback xmlns="">
      <p:transition spd="slow" advTm="21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BA96-1653-DAC0-8AEF-6F570FB0D452}"/>
              </a:ext>
            </a:extLst>
          </p:cNvPr>
          <p:cNvSpPr>
            <a:spLocks noGrp="1"/>
          </p:cNvSpPr>
          <p:nvPr>
            <p:ph type="title"/>
          </p:nvPr>
        </p:nvSpPr>
        <p:spPr/>
        <p:txBody>
          <a:bodyPr/>
          <a:lstStyle/>
          <a:p>
            <a:r>
              <a:rPr lang="en-US" dirty="0"/>
              <a:t>Applications of a data streaming</a:t>
            </a:r>
          </a:p>
        </p:txBody>
      </p:sp>
      <p:sp>
        <p:nvSpPr>
          <p:cNvPr id="3" name="Content Placeholder 2">
            <a:extLst>
              <a:ext uri="{FF2B5EF4-FFF2-40B4-BE49-F238E27FC236}">
                <a16:creationId xmlns:a16="http://schemas.microsoft.com/office/drawing/2014/main" id="{22976D2E-D87B-ADCF-D55E-1885EB7716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71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Conclusions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D6E8D3-07A0-693C-57E7-1C2744195CCA}"/>
              </a:ext>
            </a:extLst>
          </p:cNvPr>
          <p:cNvSpPr>
            <a:spLocks noGrp="1"/>
          </p:cNvSpPr>
          <p:nvPr>
            <p:ph type="body" sz="half" idx="2"/>
          </p:nvPr>
        </p:nvSpPr>
        <p:spPr>
          <a:xfrm>
            <a:off x="640080" y="2872899"/>
            <a:ext cx="4243589" cy="3320668"/>
          </a:xfrm>
        </p:spPr>
        <p:txBody>
          <a:bodyPr vert="horz" lIns="91440" tIns="45720" rIns="91440" bIns="45720" rtlCol="0">
            <a:normAutofit/>
          </a:bodyPr>
          <a:lstStyle/>
          <a:p>
            <a:r>
              <a:rPr lang="en-US" sz="2800" dirty="0"/>
              <a:t>Financial Data is everywhere. With computing power of AI/ML, we can use that data to help us make calculated and low risk investment decisions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3"/>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52951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What is Data Streaming?</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0861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Why is Data Streaming important?</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446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is Data Streaming done?</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2117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3"/>
          <a:srcRect t="6993" r="23298" b="2098"/>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the purpose of this presentation?</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991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Apache Kafka Architecture</a:t>
            </a: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603280C-94B0-B35B-E31E-75B8CC4E0035}"/>
              </a:ext>
            </a:extLst>
          </p:cNvPr>
          <p:cNvPicPr>
            <a:picLocks noChangeAspect="1"/>
          </p:cNvPicPr>
          <p:nvPr/>
        </p:nvPicPr>
        <p:blipFill>
          <a:blip r:embed="rId3"/>
          <a:stretch>
            <a:fillRect/>
          </a:stretch>
        </p:blipFill>
        <p:spPr>
          <a:xfrm>
            <a:off x="4948887" y="552809"/>
            <a:ext cx="7076190" cy="5752381"/>
          </a:xfrm>
          <a:prstGeom prst="rect">
            <a:avLst/>
          </a:prstGeom>
        </p:spPr>
      </p:pic>
    </p:spTree>
    <p:extLst>
      <p:ext uri="{BB962C8B-B14F-4D97-AF65-F5344CB8AC3E}">
        <p14:creationId xmlns:p14="http://schemas.microsoft.com/office/powerpoint/2010/main" val="387144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Apache Kafka Environment</a:t>
            </a:r>
          </a:p>
        </p:txBody>
      </p:sp>
      <p:sp>
        <p:nvSpPr>
          <p:cNvPr id="7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131AF7-4B8B-2EF5-0C44-2034539C3588}"/>
              </a:ext>
            </a:extLst>
          </p:cNvPr>
          <p:cNvPicPr>
            <a:picLocks noChangeAspect="1"/>
          </p:cNvPicPr>
          <p:nvPr/>
        </p:nvPicPr>
        <p:blipFill>
          <a:blip r:embed="rId3"/>
          <a:stretch>
            <a:fillRect/>
          </a:stretch>
        </p:blipFill>
        <p:spPr>
          <a:xfrm>
            <a:off x="131529" y="2102834"/>
            <a:ext cx="10909640" cy="4116991"/>
          </a:xfrm>
          <a:prstGeom prst="rect">
            <a:avLst/>
          </a:prstGeom>
        </p:spPr>
      </p:pic>
    </p:spTree>
    <p:extLst>
      <p:ext uri="{BB962C8B-B14F-4D97-AF65-F5344CB8AC3E}">
        <p14:creationId xmlns:p14="http://schemas.microsoft.com/office/powerpoint/2010/main" val="133787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3"/>
          <a:srcRect t="891" r="23298" b="8200"/>
          <a:stretch/>
        </p:blipFill>
        <p:spPr>
          <a:xfrm>
            <a:off x="4985418" y="10"/>
            <a:ext cx="7206582" cy="6857990"/>
          </a:xfrm>
          <a:prstGeom prst="rect">
            <a:avLst/>
          </a:prstGeom>
        </p:spPr>
      </p:pic>
      <p:sp>
        <p:nvSpPr>
          <p:cNvPr id="33"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81029" y="3146886"/>
            <a:ext cx="4023360" cy="1273910"/>
          </a:xfrm>
        </p:spPr>
        <p:txBody>
          <a:bodyPr vert="horz" lIns="91440" tIns="45720" rIns="91440" bIns="45720" rtlCol="0" anchor="b">
            <a:normAutofit fontScale="90000"/>
          </a:bodyPr>
          <a:lstStyle/>
          <a:p>
            <a:r>
              <a:rPr lang="en-US" sz="4800" dirty="0"/>
              <a:t>What are Server, Zookeeper and Topics?</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1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3">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Demonstration</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981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10824</TotalTime>
  <Words>990</Words>
  <Application>Microsoft Office PowerPoint</Application>
  <PresentationFormat>Widescreen</PresentationFormat>
  <Paragraphs>57</Paragraphs>
  <Slides>12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Real-Time Big Data Streaming with Kafka</vt:lpstr>
      <vt:lpstr>What is Data Streaming?</vt:lpstr>
      <vt:lpstr>Why is Data Streaming important?</vt:lpstr>
      <vt:lpstr>How is Data Streaming done?</vt:lpstr>
      <vt:lpstr>What is the purpose of this presentation?</vt:lpstr>
      <vt:lpstr>Apache Kafka Architecture</vt:lpstr>
      <vt:lpstr>Apache Kafka Environment</vt:lpstr>
      <vt:lpstr>What are Server, Zookeeper and Topics?</vt:lpstr>
      <vt:lpstr>Demonstration</vt:lpstr>
      <vt:lpstr>PowerPoint Presentation</vt:lpstr>
      <vt:lpstr>Applications of a data streaming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27</cp:revision>
  <dcterms:created xsi:type="dcterms:W3CDTF">2023-03-27T16:29:19Z</dcterms:created>
  <dcterms:modified xsi:type="dcterms:W3CDTF">2023-05-05T14:19:11Z</dcterms:modified>
</cp:coreProperties>
</file>